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3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d_logo" id="3" name="Google Shape;3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;n"/>
          <p:cNvSpPr txBox="1"/>
          <p:nvPr>
            <p:ph idx="10" type="dt"/>
          </p:nvPr>
        </p:nvSpPr>
        <p:spPr>
          <a:xfrm>
            <a:off x="188913" y="8685213"/>
            <a:ext cx="1619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2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808163" y="8685213"/>
            <a:ext cx="4105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n"/>
          <p:cNvSpPr/>
          <p:nvPr/>
        </p:nvSpPr>
        <p:spPr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/>
          <p:nvPr/>
        </p:nvSpPr>
        <p:spPr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n"/>
          <p:cNvCxnSpPr/>
          <p:nvPr/>
        </p:nvCxnSpPr>
        <p:spPr>
          <a:xfrm>
            <a:off x="190500" y="360363"/>
            <a:ext cx="6478588" cy="0"/>
          </a:xfrm>
          <a:prstGeom prst="straightConnector1">
            <a:avLst/>
          </a:prstGeom>
          <a:noFill/>
          <a:ln cap="flat" cmpd="sng" w="152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n"/>
          <p:cNvCxnSpPr/>
          <p:nvPr/>
        </p:nvCxnSpPr>
        <p:spPr>
          <a:xfrm>
            <a:off x="190500" y="781050"/>
            <a:ext cx="647858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n"/>
          <p:cNvCxnSpPr/>
          <p:nvPr/>
        </p:nvCxnSpPr>
        <p:spPr>
          <a:xfrm>
            <a:off x="190500" y="8685213"/>
            <a:ext cx="647858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n"/>
          <p:cNvCxnSpPr/>
          <p:nvPr/>
        </p:nvCxnSpPr>
        <p:spPr>
          <a:xfrm>
            <a:off x="188913" y="4103688"/>
            <a:ext cx="647858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0" type="dt"/>
          </p:nvPr>
        </p:nvSpPr>
        <p:spPr>
          <a:xfrm>
            <a:off x="188913" y="8685213"/>
            <a:ext cx="1619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8. Juni 2021</a:t>
            </a:r>
            <a:endParaRPr/>
          </a:p>
        </p:txBody>
      </p:sp>
      <p:sp>
        <p:nvSpPr>
          <p:cNvPr id="51" name="Google Shape;51;p1:notes"/>
          <p:cNvSpPr txBox="1"/>
          <p:nvPr>
            <p:ph idx="11" type="ftr"/>
          </p:nvPr>
        </p:nvSpPr>
        <p:spPr>
          <a:xfrm>
            <a:off x="1808163" y="8685213"/>
            <a:ext cx="4105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endParaRPr/>
          </a:p>
        </p:txBody>
      </p:sp>
      <p:sp>
        <p:nvSpPr>
          <p:cNvPr id="52" name="Google Shape;52;p1:notes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4df27566d_0_6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4df27566d_0_6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04df27566d_0_60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df27566d_0_6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4df27566d_0_6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04df27566d_0_6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4df27566d_0_76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4df27566d_0_76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04df27566d_0_76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d95c85bc0_0_2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d95c85bc0_0_2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fd95c85bc0_0_2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4df27566d_0_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4df27566d_0_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104df27566d_0_1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4df27566d_0_1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4df27566d_0_1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104df27566d_0_10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4df27566d_0_25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4df27566d_0_25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04df27566d_0_25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4df27566d_0_32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4df27566d_0_32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04df27566d_0_32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4df27566d_0_3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4df27566d_0_3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04df27566d_0_3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4df27566d_0_46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4df27566d_0_46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04df27566d_0_46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df27566d_0_53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df27566d_0_53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04df27566d_0_53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 8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17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k 7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-4800"/>
            <a:ext cx="12199906" cy="686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title"/>
          </p:nvPr>
        </p:nvSpPr>
        <p:spPr>
          <a:xfrm>
            <a:off x="479999" y="1713601"/>
            <a:ext cx="78240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  <a:defRPr b="1" i="0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479999" y="2817600"/>
            <a:ext cx="782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5892800" y="6170083"/>
            <a:ext cx="2844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 b="9317" l="3859" r="6840" t="3926"/>
          <a:stretch/>
        </p:blipFill>
        <p:spPr>
          <a:xfrm>
            <a:off x="378691" y="159893"/>
            <a:ext cx="2697019" cy="82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spaltig" showMasterSp="0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k 2"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504010"/>
            <a:ext cx="12192000" cy="36195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  <a:defRPr b="1" i="0" sz="2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78375" y="1454800"/>
            <a:ext cx="112320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▪"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▪"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▪"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Char char="▪"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28" name="Google Shape;28;p3"/>
          <p:cNvCxnSpPr/>
          <p:nvPr/>
        </p:nvCxnSpPr>
        <p:spPr>
          <a:xfrm>
            <a:off x="478365" y="1364771"/>
            <a:ext cx="11233500" cy="0"/>
          </a:xfrm>
          <a:prstGeom prst="straightConnector1">
            <a:avLst/>
          </a:prstGeom>
          <a:noFill/>
          <a:ln cap="flat" cmpd="sng" w="9525">
            <a:solidFill>
              <a:srgbClr val="072B6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3"/>
          <p:cNvSpPr/>
          <p:nvPr/>
        </p:nvSpPr>
        <p:spPr>
          <a:xfrm>
            <a:off x="10243127" y="6488671"/>
            <a:ext cx="116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de-DE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1651" y="6504010"/>
            <a:ext cx="371476" cy="36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 showMasterSp="0">
  <p:cSld name="Titelfoli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-2312" y="836712"/>
            <a:ext cx="8330700" cy="4248600"/>
          </a:xfrm>
          <a:prstGeom prst="rect">
            <a:avLst/>
          </a:prstGeom>
          <a:solidFill>
            <a:srgbClr val="2E7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334434" y="196851"/>
            <a:ext cx="11523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125" y="5580550"/>
            <a:ext cx="3024292" cy="117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5" name="Google Shape;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628" y="230052"/>
            <a:ext cx="5398224" cy="639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200" y="5580538"/>
            <a:ext cx="41148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6349480"/>
            <a:ext cx="12192000" cy="50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119336" y="6438311"/>
            <a:ext cx="114966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693"/>
              </a:buClr>
              <a:buSzPts val="1400"/>
              <a:buFont typeface="Calibri"/>
              <a:buNone/>
            </a:pPr>
            <a:r>
              <a:rPr b="0" i="0" lang="de-DE" sz="1400" u="none" cap="none" strike="noStrike">
                <a:solidFill>
                  <a:srgbClr val="2E7693"/>
                </a:solidFill>
                <a:latin typeface="Calibri"/>
                <a:ea typeface="Calibri"/>
                <a:cs typeface="Calibri"/>
                <a:sym typeface="Calibri"/>
              </a:rPr>
              <a:t>08.06.2021 |  Event  |  </a:t>
            </a:r>
            <a:r>
              <a:rPr lang="de-DE">
                <a:solidFill>
                  <a:srgbClr val="2E7693"/>
                </a:solidFill>
                <a:latin typeface="Calibri"/>
                <a:ea typeface="Calibri"/>
                <a:cs typeface="Calibri"/>
                <a:sym typeface="Calibri"/>
              </a:rPr>
              <a:t>Karol Gotkowski</a:t>
            </a:r>
            <a:r>
              <a:rPr b="0" i="0" lang="de-DE" sz="1400" u="none" cap="none" strike="noStrike">
                <a:solidFill>
                  <a:srgbClr val="2E7693"/>
                </a:solidFill>
                <a:latin typeface="Calibri"/>
                <a:ea typeface="Calibri"/>
                <a:cs typeface="Calibri"/>
                <a:sym typeface="Calibri"/>
              </a:rPr>
              <a:t> |  </a:t>
            </a:r>
            <a:r>
              <a:rPr lang="de-DE">
                <a:solidFill>
                  <a:srgbClr val="2E7693"/>
                </a:solidFill>
                <a:latin typeface="Calibri"/>
                <a:ea typeface="Calibri"/>
                <a:cs typeface="Calibri"/>
                <a:sym typeface="Calibri"/>
              </a:rPr>
              <a:t>Medical Image Computing</a:t>
            </a:r>
            <a:r>
              <a:rPr b="0" i="0" lang="de-DE" sz="1400" u="none" cap="none" strike="noStrike">
                <a:solidFill>
                  <a:srgbClr val="2E7693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de-DE">
                <a:solidFill>
                  <a:srgbClr val="2E7693"/>
                </a:solidFill>
                <a:latin typeface="Calibri"/>
                <a:ea typeface="Calibri"/>
                <a:cs typeface="Calibri"/>
                <a:sym typeface="Calibri"/>
              </a:rPr>
              <a:t>Deutsches Krebsforschungszentrum</a:t>
            </a:r>
            <a:r>
              <a:rPr b="0" i="0" lang="de-DE" sz="1400" u="none" cap="none" strike="noStrike">
                <a:solidFill>
                  <a:srgbClr val="2E7693"/>
                </a:solidFill>
                <a:latin typeface="Calibri"/>
                <a:ea typeface="Calibri"/>
                <a:cs typeface="Calibri"/>
                <a:sym typeface="Calibri"/>
              </a:rPr>
              <a:t> |  </a:t>
            </a:r>
            <a:fld id="{00000000-1234-1234-1234-123412341234}" type="slidenum">
              <a:rPr b="0" i="0" lang="de-DE" sz="1400" u="none" cap="none" strike="noStrike">
                <a:solidFill>
                  <a:srgbClr val="2E769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2E76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E76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444830" y="176489"/>
            <a:ext cx="93621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>
            <a:off x="-1868" y="1340768"/>
            <a:ext cx="12192000" cy="36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480001" y="1484784"/>
            <a:ext cx="9098100" cy="46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42900" lvl="0" marL="45720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8931118" y="244595"/>
            <a:ext cx="3141900" cy="120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-1868" y="-8479"/>
            <a:ext cx="12192000" cy="1208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91464" y="6425350"/>
            <a:ext cx="951811" cy="3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509" y="6391050"/>
            <a:ext cx="1366615" cy="3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479999" y="1713601"/>
            <a:ext cx="7824000" cy="9330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YOLOv5 - Node21</a:t>
            </a:r>
            <a:endParaRPr/>
          </a:p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479999" y="2817600"/>
            <a:ext cx="7824000" cy="9234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de-DE"/>
              <a:t>Karol Gotkowski</a:t>
            </a:r>
            <a:endParaRPr/>
          </a:p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5892800" y="6170083"/>
            <a:ext cx="2844900" cy="3726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Standardized vs Not-Standardized</a:t>
            </a:r>
            <a:endParaRPr/>
          </a:p>
        </p:txBody>
      </p:sp>
      <p:sp>
        <p:nvSpPr>
          <p:cNvPr id="137" name="Google Shape;137;p15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00" y="2062325"/>
            <a:ext cx="7203374" cy="36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400" y="2489312"/>
            <a:ext cx="3663600" cy="27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Arch-P5 vs Arch-P6</a:t>
            </a:r>
            <a:endParaRPr/>
          </a:p>
        </p:txBody>
      </p:sp>
      <p:sp>
        <p:nvSpPr>
          <p:cNvPr id="146" name="Google Shape;146;p16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00" y="4165975"/>
            <a:ext cx="4867328" cy="243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800" y="1513400"/>
            <a:ext cx="4867302" cy="243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400" y="2530500"/>
            <a:ext cx="4057024" cy="30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Train/Val vs 5F-CV vs 10F-CV</a:t>
            </a:r>
            <a:endParaRPr/>
          </a:p>
        </p:txBody>
      </p:sp>
      <p:sp>
        <p:nvSpPr>
          <p:cNvPr id="156" name="Google Shape;156;p17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712" y="1777652"/>
            <a:ext cx="8638577" cy="431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Node 21</a:t>
            </a:r>
            <a:endParaRPr/>
          </a:p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478375" y="1454800"/>
            <a:ext cx="11232000" cy="48210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00050" lvl="0" marL="457200" rtl="0" algn="l">
              <a:spcBef>
                <a:spcPts val="1500"/>
              </a:spcBef>
              <a:spcAft>
                <a:spcPts val="0"/>
              </a:spcAft>
              <a:buSzPts val="2700"/>
              <a:buChar char="●"/>
            </a:pPr>
            <a:r>
              <a:rPr lang="de-DE"/>
              <a:t>2D object detection dataset of nodules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de-DE"/>
              <a:t>Image Size: 1024x1024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de-DE"/>
              <a:t>Number of images: 4882 (1134 images with nodules)</a:t>
            </a:r>
            <a:endParaRPr/>
          </a:p>
          <a:p>
            <a:pPr indent="0" lvl="0" marL="9144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013" y="3348500"/>
            <a:ext cx="8624727" cy="26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Rate</a:t>
            </a:r>
            <a:endParaRPr/>
          </a:p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3" name="Google Shape;7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00" y="2320376"/>
            <a:ext cx="5915100" cy="29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474" y="2153151"/>
            <a:ext cx="4166326" cy="3124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Rate - Evolution</a:t>
            </a:r>
            <a:endParaRPr/>
          </a:p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82" name="Google Shape;8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073" y="1614852"/>
            <a:ext cx="8885248" cy="4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Scratch vs Pretrained</a:t>
            </a:r>
            <a:endParaRPr/>
          </a:p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50" y="3992975"/>
            <a:ext cx="5475676" cy="26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9550" y="2269550"/>
            <a:ext cx="4467475" cy="33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00" y="1523852"/>
            <a:ext cx="5876726" cy="227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Model Scale</a:t>
            </a:r>
            <a:endParaRPr/>
          </a:p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00" y="1975450"/>
            <a:ext cx="7670651" cy="38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650" y="2396039"/>
            <a:ext cx="3766150" cy="282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Batch Size</a:t>
            </a:r>
            <a:endParaRPr/>
          </a:p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09" name="Google Shape;10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00" y="2144950"/>
            <a:ext cx="7075077" cy="35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699" y="2638351"/>
            <a:ext cx="3174102" cy="238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Image Size</a:t>
            </a:r>
            <a:endParaRPr/>
          </a:p>
        </p:txBody>
      </p:sp>
      <p:sp>
        <p:nvSpPr>
          <p:cNvPr id="117" name="Google Shape;117;p13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18" name="Google Shape;11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200" y="1411076"/>
            <a:ext cx="5095199" cy="25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200" y="3958675"/>
            <a:ext cx="5219999" cy="26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900" y="2448275"/>
            <a:ext cx="3847626" cy="28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type="title"/>
          </p:nvPr>
        </p:nvSpPr>
        <p:spPr>
          <a:xfrm>
            <a:off x="479999" y="292801"/>
            <a:ext cx="11232000" cy="495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Natural vs Medical</a:t>
            </a:r>
            <a:endParaRPr/>
          </a:p>
        </p:txBody>
      </p:sp>
      <p:sp>
        <p:nvSpPr>
          <p:cNvPr id="127" name="Google Shape;127;p14"/>
          <p:cNvSpPr txBox="1"/>
          <p:nvPr>
            <p:ph idx="12" type="sldNum"/>
          </p:nvPr>
        </p:nvSpPr>
        <p:spPr>
          <a:xfrm>
            <a:off x="11484818" y="6506320"/>
            <a:ext cx="345900" cy="3189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200" y="1485725"/>
            <a:ext cx="4937298" cy="246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200" y="4011400"/>
            <a:ext cx="4937324" cy="246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400" y="2199025"/>
            <a:ext cx="4356000" cy="32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lmholtz_PPT_master_blanko_DEUTSCH">
  <a:themeElements>
    <a:clrScheme name="Helmholtz_PPT_master_blanko_DEUTS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A2D6E"/>
      </a:accent1>
      <a:accent2>
        <a:srgbClr val="005AA0"/>
      </a:accent2>
      <a:accent3>
        <a:srgbClr val="8CB423"/>
      </a:accent3>
      <a:accent4>
        <a:srgbClr val="5A696E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